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9" r:id="rId1"/>
  </p:sldMasterIdLst>
  <p:notesMasterIdLst>
    <p:notesMasterId r:id="rId29"/>
  </p:notesMasterIdLst>
  <p:sldIdLst>
    <p:sldId id="256" r:id="rId2"/>
    <p:sldId id="257" r:id="rId3"/>
    <p:sldId id="282" r:id="rId4"/>
    <p:sldId id="283" r:id="rId5"/>
    <p:sldId id="272" r:id="rId6"/>
    <p:sldId id="273" r:id="rId7"/>
    <p:sldId id="274" r:id="rId8"/>
    <p:sldId id="28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61" r:id="rId17"/>
    <p:sldId id="262" r:id="rId18"/>
    <p:sldId id="263" r:id="rId19"/>
    <p:sldId id="264" r:id="rId20"/>
    <p:sldId id="265" r:id="rId21"/>
    <p:sldId id="267" r:id="rId22"/>
    <p:sldId id="268" r:id="rId23"/>
    <p:sldId id="269" r:id="rId24"/>
    <p:sldId id="270" r:id="rId25"/>
    <p:sldId id="286" r:id="rId26"/>
    <p:sldId id="287" r:id="rId27"/>
    <p:sldId id="28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D9107-A2D4-42D1-B65F-13291263C22E}" type="datetimeFigureOut">
              <a:rPr lang="en-US" smtClean="0"/>
              <a:t>6/8/2010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33030-2142-4694-9478-B7FBE4C3F5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3030-2142-4694-9478-B7FBE4C3F571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3030-2142-4694-9478-B7FBE4C3F571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r>
              <a:rPr lang="en-US" smtClean="0"/>
              <a:t>6/9/2010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n-US" smtClean="0"/>
              <a:t>Flera Rizatdinova, OSU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29F54D0-544A-4E14-955B-F12A08BCA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6/9/2010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Flera Rizatdinova, OSU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54D0-544A-4E14-955B-F12A08BCA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6/9/2010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Flera Rizatdinova, OSU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54D0-544A-4E14-955B-F12A08BCA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6/9/2010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Flera Rizatdinova, OSU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4DBE702-1A8E-4A19-A8EF-BB44388C474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r>
              <a:rPr lang="en-US" smtClean="0"/>
              <a:t>6/9/2010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en-US" smtClean="0"/>
              <a:t>Flera Rizatdinova, OSU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54D0-544A-4E14-955B-F12A08BCA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r>
              <a:rPr lang="en-US" smtClean="0"/>
              <a:t>6/9/2010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en-US" smtClean="0"/>
              <a:t>Flera Rizatdinova, OSU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29F54D0-544A-4E14-955B-F12A08BCABB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r>
              <a:rPr lang="en-US" smtClean="0"/>
              <a:t>6/9/2010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en-US" smtClean="0"/>
              <a:t>Flera Rizatdinova, OSU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29F54D0-544A-4E14-955B-F12A08BCA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r>
              <a:rPr lang="en-US" smtClean="0"/>
              <a:t>6/9/2010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en-US" smtClean="0"/>
              <a:t>Flera Rizatdinova, OSU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29F54D0-544A-4E14-955B-F12A08BCAB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6/9/2010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Flera Rizatdinova, OSU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54D0-544A-4E14-955B-F12A08BCA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r>
              <a:rPr lang="en-US" smtClean="0"/>
              <a:t>6/9/2010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en-US" smtClean="0"/>
              <a:t>Flera Rizatdinova, OSU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29F54D0-544A-4E14-955B-F12A08BCA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6/9/2010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Flera Rizatdinova, OSU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29F54D0-544A-4E14-955B-F12A08BCAB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6/9/2010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Flera Rizatdinova, OSU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29F54D0-544A-4E14-955B-F12A08BCAB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6/9/2010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Flera Rizatdinova, OSU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29F54D0-544A-4E14-955B-F12A08BCABB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ftr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Particles and their decays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743200"/>
            <a:ext cx="8062912" cy="1752600"/>
          </a:xfrm>
        </p:spPr>
        <p:txBody>
          <a:bodyPr/>
          <a:lstStyle/>
          <a:p>
            <a:r>
              <a:rPr lang="en-US" dirty="0" err="1" smtClean="0"/>
              <a:t>Quarknet</a:t>
            </a:r>
            <a:r>
              <a:rPr lang="en-US" dirty="0" smtClean="0"/>
              <a:t> workshop at 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Laws of particle decays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Particle decays may look strange...</a:t>
            </a:r>
          </a:p>
          <a:p>
            <a:pPr lvl="1"/>
            <a:r>
              <a:rPr lang="en-US" dirty="0" smtClean="0"/>
              <a:t>Imagine a Ford car which, instead of rusting and falling apart, turns itself in a couple of new motorbikes…</a:t>
            </a:r>
          </a:p>
          <a:p>
            <a:r>
              <a:rPr lang="en-US" dirty="0" smtClean="0"/>
              <a:t>… but they are governed by strict laws</a:t>
            </a:r>
          </a:p>
          <a:p>
            <a:pPr lvl="1"/>
            <a:r>
              <a:rPr lang="en-US" dirty="0" smtClean="0"/>
              <a:t>Conservation of energy</a:t>
            </a:r>
            <a:r>
              <a:rPr lang="en-US" dirty="0" smtClean="0"/>
              <a:t> /</a:t>
            </a:r>
            <a:r>
              <a:rPr lang="en-US" dirty="0" smtClean="0"/>
              <a:t> momentum: total energy / momentum of all products is equal to original particle energy / momentum (don’t forget to account for masses: E=mc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Conservation of electric charge</a:t>
            </a:r>
          </a:p>
          <a:p>
            <a:pPr lvl="1"/>
            <a:r>
              <a:rPr lang="en-US" dirty="0" smtClean="0"/>
              <a:t>Other rules, e.g. conservation of baryon number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6/9/2010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54D0-544A-4E14-955B-F12A08BCABBF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of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 can’t see particles – they are too small, how we detect them?</a:t>
            </a:r>
          </a:p>
          <a:p>
            <a:pPr lvl="1"/>
            <a:r>
              <a:rPr lang="en-US" dirty="0" smtClean="0"/>
              <a:t>When particles go through matter, they release energy which can be registered by various detectors</a:t>
            </a:r>
          </a:p>
          <a:p>
            <a:pPr lvl="1"/>
            <a:r>
              <a:rPr lang="en-US" dirty="0" smtClean="0"/>
              <a:t>The presence of a particle is confirmed by a series of points of released energy – the particle trajectory</a:t>
            </a:r>
          </a:p>
          <a:p>
            <a:r>
              <a:rPr lang="en-US" dirty="0" smtClean="0"/>
              <a:t>The question is, is the lifetime of the particle long enough to create a trajectory?</a:t>
            </a:r>
          </a:p>
          <a:p>
            <a:pPr lvl="1"/>
            <a:r>
              <a:rPr lang="en-US" dirty="0" smtClean="0"/>
              <a:t>Particles can’t travel faster than the speed of light, therefore their typical travel length is L=c</a:t>
            </a:r>
            <a:r>
              <a:rPr lang="en-US" dirty="0" smtClean="0">
                <a:sym typeface="Symbol"/>
              </a:rPr>
              <a:t></a:t>
            </a:r>
          </a:p>
          <a:p>
            <a:pPr lvl="1"/>
            <a:r>
              <a:rPr lang="en-US" dirty="0" smtClean="0">
                <a:sym typeface="Symbol"/>
              </a:rPr>
              <a:t>If the particle has very large energy, then according to relativistic mechanics, </a:t>
            </a:r>
            <a:r>
              <a:rPr lang="en-US" dirty="0" smtClean="0"/>
              <a:t>L=c</a:t>
            </a:r>
            <a:r>
              <a:rPr lang="en-US" dirty="0" smtClean="0">
                <a:sym typeface="Symbol"/>
              </a:rPr>
              <a:t>/</a:t>
            </a:r>
            <a:r>
              <a:rPr lang="en-US" dirty="0" smtClean="0">
                <a:latin typeface="Cambria Math"/>
                <a:ea typeface="Cambria Math"/>
                <a:sym typeface="Symbol"/>
              </a:rPr>
              <a:t>√</a:t>
            </a:r>
            <a:r>
              <a:rPr lang="en-US" dirty="0" smtClean="0">
                <a:sym typeface="Symbol"/>
              </a:rPr>
              <a:t>1-v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/c</a:t>
            </a:r>
            <a:r>
              <a:rPr lang="en-US" baseline="30000" dirty="0" smtClean="0">
                <a:sym typeface="Symbol"/>
              </a:rPr>
              <a:t>2</a:t>
            </a:r>
          </a:p>
          <a:p>
            <a:pPr lvl="1"/>
            <a:endParaRPr lang="en-US" baseline="30000" dirty="0" smtClean="0">
              <a:sym typeface="Symbol"/>
            </a:endParaRPr>
          </a:p>
          <a:p>
            <a:pPr lvl="1">
              <a:buNone/>
            </a:pPr>
            <a:endParaRPr lang="en-US" baseline="30000" dirty="0" smtClean="0">
              <a:sym typeface="Symbo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6/9/2010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54D0-544A-4E14-955B-F12A08BCABBF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Resonances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many cases, the particle lifetimes are too small to produce a detectable trajectory</a:t>
            </a:r>
          </a:p>
          <a:p>
            <a:pPr lvl="1"/>
            <a:r>
              <a:rPr lang="en-US" dirty="0" smtClean="0"/>
              <a:t>For strongly decaying particles, c</a:t>
            </a:r>
            <a:r>
              <a:rPr lang="en-US" dirty="0" smtClean="0">
                <a:sym typeface="Symbol"/>
              </a:rPr>
              <a:t> ~ the size of the nucleus, which is natural because it is the strong force which binds particles in nuclei together</a:t>
            </a:r>
          </a:p>
          <a:p>
            <a:r>
              <a:rPr lang="en-US" dirty="0" smtClean="0">
                <a:sym typeface="Symbol"/>
              </a:rPr>
              <a:t>In this case, all we can observe are the particle decay products. How do we prove that there was something that gave rise to these products?</a:t>
            </a:r>
          </a:p>
          <a:p>
            <a:pPr lvl="1"/>
            <a:r>
              <a:rPr lang="en-US" dirty="0" smtClean="0">
                <a:sym typeface="Symbol"/>
              </a:rPr>
              <a:t>Each particle is characterized by a unique combination of properties (mass, charge, spin…)</a:t>
            </a:r>
          </a:p>
          <a:p>
            <a:pPr lvl="1"/>
            <a:r>
              <a:rPr lang="en-US" dirty="0" smtClean="0">
                <a:sym typeface="Symbol"/>
              </a:rPr>
              <a:t>Due to conservation laws, these properties are propagated to the properties of the decay products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6/9/2010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54D0-544A-4E14-955B-F12A08BCABBF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7494"/>
            <a:ext cx="8382000" cy="1104106"/>
          </a:xfrm>
        </p:spPr>
        <p:txBody>
          <a:bodyPr>
            <a:normAutofit/>
          </a:bodyPr>
          <a:lstStyle/>
          <a:p>
            <a:r>
              <a:rPr lang="en-US" dirty="0" smtClean="0"/>
              <a:t>Invariant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608"/>
          </a:xfrm>
        </p:spPr>
        <p:txBody>
          <a:bodyPr/>
          <a:lstStyle/>
          <a:p>
            <a:r>
              <a:rPr lang="en-US" sz="2400" dirty="0" smtClean="0"/>
              <a:t>In </a:t>
            </a:r>
            <a:r>
              <a:rPr lang="en-US" sz="2400" dirty="0" smtClean="0"/>
              <a:t>particle physics, the </a:t>
            </a:r>
            <a:r>
              <a:rPr lang="en-US" sz="2400" dirty="0" smtClean="0">
                <a:solidFill>
                  <a:srgbClr val="FFFF99"/>
                </a:solidFill>
              </a:rPr>
              <a:t>invariant mass</a:t>
            </a:r>
            <a:r>
              <a:rPr lang="en-US" sz="2400" dirty="0" smtClean="0"/>
              <a:t> is a mathematical combination of </a:t>
            </a:r>
            <a:r>
              <a:rPr lang="en-US" sz="2400" dirty="0" smtClean="0"/>
              <a:t>the system </a:t>
            </a:r>
            <a:r>
              <a:rPr lang="en-US" sz="2400" dirty="0" smtClean="0"/>
              <a:t>energy </a:t>
            </a:r>
            <a:r>
              <a:rPr lang="en-US" sz="2400" i="1" dirty="0" smtClean="0"/>
              <a:t>E</a:t>
            </a:r>
            <a:r>
              <a:rPr lang="en-US" sz="2400" dirty="0" smtClean="0"/>
              <a:t> and </a:t>
            </a:r>
            <a:r>
              <a:rPr lang="en-US" sz="2400" dirty="0" smtClean="0"/>
              <a:t>momentum </a:t>
            </a:r>
            <a:r>
              <a:rPr lang="en-US" sz="2400" b="1" dirty="0" smtClean="0"/>
              <a:t>p</a:t>
            </a:r>
            <a:r>
              <a:rPr lang="en-US" sz="2400" dirty="0" smtClean="0"/>
              <a:t> which is equal to the mass </a:t>
            </a:r>
            <a:r>
              <a:rPr lang="en-US" sz="2400" dirty="0" smtClean="0"/>
              <a:t>of the system in </a:t>
            </a:r>
            <a:r>
              <a:rPr lang="en-US" sz="2400" dirty="0" smtClean="0"/>
              <a:t>the rest frame. </a:t>
            </a:r>
            <a:r>
              <a:rPr lang="en-US" sz="2400" dirty="0" smtClean="0"/>
              <a:t>It is </a:t>
            </a:r>
            <a:r>
              <a:rPr lang="en-US" sz="2400" dirty="0" smtClean="0"/>
              <a:t>the same in all frames of </a:t>
            </a:r>
            <a:r>
              <a:rPr lang="en-US" sz="2400" dirty="0" smtClean="0"/>
              <a:t>reference: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Example: a system of two particles: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6/9/2010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54D0-544A-4E14-955B-F12A08BCABBF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11438" y="3581400"/>
          <a:ext cx="2733675" cy="812800"/>
        </p:xfrm>
        <a:graphic>
          <a:graphicData uri="http://schemas.openxmlformats.org/presentationml/2006/ole">
            <p:oleObj spid="_x0000_s3074" name="Equation" r:id="rId3" imgW="939600" imgH="27936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807845" y="5029200"/>
          <a:ext cx="5149215" cy="1295400"/>
        </p:xfrm>
        <a:graphic>
          <a:graphicData uri="http://schemas.openxmlformats.org/presentationml/2006/ole">
            <p:oleObj spid="_x0000_s3075" name="Equation" r:id="rId4" imgW="2019240" imgH="50796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7494"/>
            <a:ext cx="8763000" cy="1399032"/>
          </a:xfrm>
        </p:spPr>
        <p:txBody>
          <a:bodyPr/>
          <a:lstStyle/>
          <a:p>
            <a:r>
              <a:rPr lang="en-US" dirty="0" smtClean="0"/>
              <a:t>Invariant mass as an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93080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If two particles in fact are decay products of a “mother” particle, their invariant mass will be equal to the mass of original particle</a:t>
            </a:r>
          </a:p>
          <a:p>
            <a:pPr lvl="1"/>
            <a:r>
              <a:rPr lang="en-US" dirty="0" smtClean="0"/>
              <a:t>This is a very strong evidence: the only relation between decay products if their common origin</a:t>
            </a:r>
          </a:p>
          <a:p>
            <a:r>
              <a:rPr lang="en-US" dirty="0" smtClean="0"/>
              <a:t>When looking for invariant mass, remember that:</a:t>
            </a:r>
          </a:p>
          <a:p>
            <a:pPr lvl="1"/>
            <a:r>
              <a:rPr lang="en-US" dirty="0" smtClean="0"/>
              <a:t>In quantum mechanics you can’t judge from a single case – you need statistics (many events)</a:t>
            </a:r>
          </a:p>
          <a:p>
            <a:pPr lvl="1"/>
            <a:r>
              <a:rPr lang="en-US" dirty="0" smtClean="0"/>
              <a:t>According to quantum mechanics, the invariant mass has uncertainty (</a:t>
            </a:r>
            <a:r>
              <a:rPr lang="en-US" dirty="0" smtClean="0">
                <a:sym typeface="Symbol"/>
              </a:rPr>
              <a:t>m~1/)</a:t>
            </a:r>
          </a:p>
          <a:p>
            <a:pPr lvl="1"/>
            <a:r>
              <a:rPr lang="en-US" dirty="0" smtClean="0">
                <a:sym typeface="Symbol"/>
              </a:rPr>
              <a:t>Energies and </a:t>
            </a:r>
            <a:r>
              <a:rPr lang="en-US" dirty="0" err="1" smtClean="0">
                <a:sym typeface="Symbol"/>
              </a:rPr>
              <a:t>momenta</a:t>
            </a:r>
            <a:r>
              <a:rPr lang="en-US" dirty="0" smtClean="0">
                <a:sym typeface="Symbol"/>
              </a:rPr>
              <a:t> of decay products can’t be measured with infinite accuracy (smearing)</a:t>
            </a:r>
          </a:p>
          <a:p>
            <a:pPr lvl="1"/>
            <a:r>
              <a:rPr lang="en-US" dirty="0" smtClean="0">
                <a:sym typeface="Symbol"/>
              </a:rPr>
              <a:t>There are particles which are not originating from the resonance, they form a pedestal (background)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6/9/2010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54D0-544A-4E14-955B-F12A08BCABBF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/>
          <a:lstStyle/>
          <a:p>
            <a:r>
              <a:rPr lang="en-US" dirty="0" smtClean="0"/>
              <a:t>Example: J/</a:t>
            </a:r>
            <a:r>
              <a:rPr lang="el-GR" dirty="0" smtClean="0">
                <a:latin typeface="Cambria Math"/>
                <a:ea typeface="Cambria Math"/>
              </a:rPr>
              <a:t>ψ</a:t>
            </a:r>
            <a:r>
              <a:rPr lang="en-US" dirty="0" smtClean="0"/>
              <a:t> </a:t>
            </a:r>
            <a:r>
              <a:rPr lang="en-US" dirty="0" smtClean="0"/>
              <a:t>particle at ATLAS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38862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If two </a:t>
            </a:r>
            <a:r>
              <a:rPr lang="en-US" dirty="0" err="1" smtClean="0"/>
              <a:t>muons</a:t>
            </a:r>
            <a:r>
              <a:rPr lang="en-US" dirty="0" smtClean="0"/>
              <a:t> have same charge (+e or –e) they can’t originate from J/</a:t>
            </a:r>
            <a:r>
              <a:rPr lang="el-GR" dirty="0" smtClean="0">
                <a:latin typeface="Cambria Math"/>
                <a:ea typeface="Cambria Math"/>
              </a:rPr>
              <a:t>ψ</a:t>
            </a:r>
            <a:endParaRPr lang="en-US" dirty="0" smtClean="0">
              <a:latin typeface="Cambria Math"/>
              <a:ea typeface="Cambria Math"/>
            </a:endParaRPr>
          </a:p>
          <a:p>
            <a:pPr lvl="1"/>
            <a:r>
              <a:rPr lang="en-US" dirty="0" smtClean="0"/>
              <a:t>no preferred invariant mass</a:t>
            </a:r>
          </a:p>
          <a:p>
            <a:r>
              <a:rPr lang="en-US" dirty="0" smtClean="0"/>
              <a:t>Two opposite sign </a:t>
            </a:r>
            <a:r>
              <a:rPr lang="en-US" dirty="0" err="1" smtClean="0"/>
              <a:t>muons</a:t>
            </a:r>
            <a:r>
              <a:rPr lang="en-US" dirty="0" smtClean="0"/>
              <a:t> exhibit an invariant mass peak near 3.1GeV</a:t>
            </a:r>
            <a:endParaRPr lang="en-US" dirty="0" smtClean="0"/>
          </a:p>
          <a:p>
            <a:pPr lvl="1"/>
            <a:endParaRPr lang="en-US" dirty="0" smtClean="0">
              <a:latin typeface="Cambria Math"/>
              <a:ea typeface="Cambria Math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6/9/2010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54D0-544A-4E14-955B-F12A08BCABBF}" type="slidenum">
              <a:rPr lang="en-US" smtClean="0"/>
              <a:t>15</a:t>
            </a:fld>
            <a:endParaRPr lang="en-US"/>
          </a:p>
        </p:txBody>
      </p:sp>
      <p:pic>
        <p:nvPicPr>
          <p:cNvPr id="4098" name="Picture 2" descr="C:\Documents and Settings\flera\Desktop\jpsi_atla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919380"/>
            <a:ext cx="5181600" cy="371942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953000" y="58674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J/</a:t>
            </a:r>
            <a:r>
              <a:rPr lang="el-GR" sz="2400" dirty="0" smtClean="0">
                <a:latin typeface="Cambria Math"/>
                <a:ea typeface="Cambria Math"/>
              </a:rPr>
              <a:t>ψ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>
                <a:sym typeface="Symbol"/>
              </a:rPr>
              <a:t></a:t>
            </a:r>
            <a:r>
              <a:rPr lang="en-US" sz="2400" baseline="30000" dirty="0" smtClean="0">
                <a:sym typeface="Symbol"/>
              </a:rPr>
              <a:t>+</a:t>
            </a:r>
            <a:r>
              <a:rPr lang="en-US" sz="2400" dirty="0" smtClean="0">
                <a:sym typeface="Symbol"/>
              </a:rPr>
              <a:t></a:t>
            </a:r>
            <a:r>
              <a:rPr lang="en-US" sz="2400" baseline="30000" dirty="0" smtClean="0">
                <a:latin typeface="Cambria Math"/>
                <a:ea typeface="Cambria Math"/>
                <a:sym typeface="Symbol"/>
              </a:rPr>
              <a:t>‒</a:t>
            </a:r>
            <a:endParaRPr lang="en-US" sz="2400" baseline="30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a particle decay?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Standard Model explains why some particles decay into other particles</a:t>
            </a:r>
          </a:p>
          <a:p>
            <a:r>
              <a:rPr lang="en-US" dirty="0"/>
              <a:t>In nuclear decay, a nucleus can split into smaller nuclei</a:t>
            </a:r>
          </a:p>
          <a:p>
            <a:r>
              <a:rPr lang="en-US" dirty="0"/>
              <a:t>When a fundamental particle decays, it has no constituents (by definition) so it must change into totally new particles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6/9/2010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54D0-544A-4E14-955B-F12A08BCABBF}" type="slidenum">
              <a:rPr lang="en-US" smtClean="0"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Unstable Nucleus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419600" cy="4038600"/>
          </a:xfrm>
        </p:spPr>
        <p:txBody>
          <a:bodyPr>
            <a:normAutofit fontScale="92500"/>
          </a:bodyPr>
          <a:lstStyle/>
          <a:p>
            <a:r>
              <a:rPr lang="en-US" altLang="en-US" sz="2800" dirty="0"/>
              <a:t>We have seen that the strong force holds the nucleus together despite the electromagnetic repulsion of the protons</a:t>
            </a:r>
          </a:p>
          <a:p>
            <a:r>
              <a:rPr lang="en-US" altLang="en-US" sz="2800" dirty="0"/>
              <a:t>However, not all nuclei live forever</a:t>
            </a:r>
          </a:p>
          <a:p>
            <a:r>
              <a:rPr lang="en-US" altLang="en-US" sz="2800" dirty="0"/>
              <a:t>Some decay</a:t>
            </a:r>
          </a:p>
        </p:txBody>
      </p:sp>
      <p:pic>
        <p:nvPicPr>
          <p:cNvPr id="19462" name="Picture 6" descr="C:\My Documents\ATLAS\fission2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0" y="2209800"/>
            <a:ext cx="3810000" cy="3571875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6/9/2010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E702-1A8E-4A19-A8EF-BB44388C474E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Nuclear Decay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 dirty="0"/>
              <a:t>The nucleus can split into smaller nuclei</a:t>
            </a:r>
          </a:p>
          <a:p>
            <a:r>
              <a:rPr lang="en-US" altLang="en-US" sz="2800" dirty="0"/>
              <a:t>This is as if the nucleus “boiled off” some of its pieces</a:t>
            </a:r>
          </a:p>
          <a:p>
            <a:r>
              <a:rPr lang="en-US" altLang="en-US" sz="2800" dirty="0"/>
              <a:t>This happens in a nuclear reactor</a:t>
            </a:r>
          </a:p>
        </p:txBody>
      </p:sp>
      <p:pic>
        <p:nvPicPr>
          <p:cNvPr id="101382" name="Picture 6" descr="fission4.jpg                                                   00000010Macintosh HD                   ABA78158: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37200" y="3086100"/>
            <a:ext cx="2032000" cy="1905000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6/9/2010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E702-1A8E-4A19-A8EF-BB44388C474E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Muon</a:t>
            </a:r>
            <a:r>
              <a:rPr lang="en-US" altLang="en-US" dirty="0"/>
              <a:t> Decay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3810000" cy="4114800"/>
          </a:xfrm>
        </p:spPr>
        <p:txBody>
          <a:bodyPr>
            <a:normAutofit lnSpcReduction="10000"/>
          </a:bodyPr>
          <a:lstStyle/>
          <a:p>
            <a:r>
              <a:rPr lang="en-US" altLang="en-US" sz="2800" dirty="0" err="1"/>
              <a:t>Muon</a:t>
            </a:r>
            <a:r>
              <a:rPr lang="en-US" altLang="en-US" sz="2800" dirty="0"/>
              <a:t> decay is an example of particle decay</a:t>
            </a:r>
          </a:p>
          <a:p>
            <a:r>
              <a:rPr lang="en-US" altLang="en-US" sz="2800" dirty="0"/>
              <a:t>Here the end products are not pieces of the starting particle but rather are totally new particles</a:t>
            </a:r>
          </a:p>
        </p:txBody>
      </p:sp>
      <p:pic>
        <p:nvPicPr>
          <p:cNvPr id="14342" name="Picture 6" descr="C:\My Documents\ATLAS\decay1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95800" y="2286000"/>
            <a:ext cx="3200400" cy="3200400"/>
          </a:xfr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6/9/2010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E702-1A8E-4A19-A8EF-BB44388C474E}" type="slidenum">
              <a:rPr lang="en-US" altLang="en-US" smtClean="0"/>
              <a:pPr/>
              <a:t>19</a:t>
            </a:fld>
            <a:endParaRPr lang="en-US" altLang="en-US"/>
          </a:p>
        </p:txBody>
      </p:sp>
      <p:pic>
        <p:nvPicPr>
          <p:cNvPr id="14343" name="Picture 7" descr="C:\My Documents\ATLAS\StdMod1\decay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2286000"/>
            <a:ext cx="3200400" cy="3200400"/>
          </a:xfrm>
          <a:prstGeom prst="rect">
            <a:avLst/>
          </a:prstGeom>
          <a:noFill/>
        </p:spPr>
      </p:pic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5943600" y="3886200"/>
            <a:ext cx="990600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Stable and unstable particles</a:t>
            </a:r>
          </a:p>
          <a:p>
            <a:r>
              <a:rPr lang="en-US" dirty="0" smtClean="0"/>
              <a:t>How to observe them?</a:t>
            </a:r>
          </a:p>
          <a:p>
            <a:r>
              <a:rPr lang="en-US" dirty="0" smtClean="0"/>
              <a:t>How to find their mass?</a:t>
            </a:r>
          </a:p>
          <a:p>
            <a:r>
              <a:rPr lang="en-US" dirty="0" smtClean="0"/>
              <a:t>How to calculate their lifetime?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6/9/2010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54D0-544A-4E14-955B-F12A08BCABB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/>
              <a:t>Missing Mass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41148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800" dirty="0"/>
              <a:t>In most decays, the particles or nuclei that remain have a total mass that is less than the mass of the original particle or nucleus</a:t>
            </a:r>
          </a:p>
          <a:p>
            <a:r>
              <a:rPr lang="en-US" altLang="en-US" sz="2800" dirty="0"/>
              <a:t>The missing mass gives kinetic energy to the decay products</a:t>
            </a:r>
          </a:p>
        </p:txBody>
      </p:sp>
      <p:pic>
        <p:nvPicPr>
          <p:cNvPr id="44038" name="Picture 6" descr="C:\My Documents\ATLAS\StdMod2\einstein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00600" y="1752600"/>
            <a:ext cx="4038599" cy="4387614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6/9/2010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E702-1A8E-4A19-A8EF-BB44388C474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find a Higgs boson?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Higgs boson is unstable, it decays before it can be detected by any of the ATLAS subsystems</a:t>
            </a:r>
          </a:p>
          <a:p>
            <a:pPr lvl="1"/>
            <a:r>
              <a:rPr lang="en-US" dirty="0" smtClean="0"/>
              <a:t>it can only be observed through its decay products</a:t>
            </a:r>
          </a:p>
          <a:p>
            <a:r>
              <a:rPr lang="en-US" dirty="0" smtClean="0"/>
              <a:t>To explain the details, let’s talk about another particle – </a:t>
            </a:r>
            <a:r>
              <a:rPr lang="en-US" dirty="0" smtClean="0">
                <a:solidFill>
                  <a:srgbClr val="FFFF99"/>
                </a:solidFill>
              </a:rPr>
              <a:t>Z boson</a:t>
            </a:r>
          </a:p>
          <a:p>
            <a:pPr lvl="1"/>
            <a:r>
              <a:rPr lang="en-US" dirty="0" smtClean="0"/>
              <a:t>Z is routinely used at the </a:t>
            </a:r>
            <a:r>
              <a:rPr lang="en-US" dirty="0" err="1" smtClean="0"/>
              <a:t>Fermilab</a:t>
            </a:r>
            <a:r>
              <a:rPr lang="en-US" dirty="0" smtClean="0"/>
              <a:t> experiments </a:t>
            </a:r>
            <a:r>
              <a:rPr lang="en-US" dirty="0" smtClean="0"/>
              <a:t>for detector calibration, and will also be used so at the LHC</a:t>
            </a:r>
          </a:p>
          <a:p>
            <a:pPr lvl="1"/>
            <a:r>
              <a:rPr lang="en-US" dirty="0" smtClean="0"/>
              <a:t>like Higgs, Z immediately decays after it’s born</a:t>
            </a:r>
          </a:p>
          <a:p>
            <a:pPr lvl="1"/>
            <a:r>
              <a:rPr lang="en-US" dirty="0" smtClean="0"/>
              <a:t>let’s consider one of its decay modes: </a:t>
            </a:r>
            <a:r>
              <a:rPr lang="en-US" dirty="0" err="1" smtClean="0"/>
              <a:t>Z</a:t>
            </a:r>
            <a:r>
              <a:rPr lang="en-US" dirty="0" err="1" smtClean="0">
                <a:sym typeface="Wingdings" pitchFamily="2" charset="2"/>
              </a:rPr>
              <a:t>e</a:t>
            </a:r>
            <a:r>
              <a:rPr lang="en-US" baseline="30000" dirty="0" err="1" smtClean="0">
                <a:sym typeface="Wingdings" pitchFamily="2" charset="2"/>
              </a:rPr>
              <a:t>+</a:t>
            </a:r>
            <a:r>
              <a:rPr lang="en-US" dirty="0" err="1" smtClean="0">
                <a:sym typeface="Wingdings" pitchFamily="2" charset="2"/>
              </a:rPr>
              <a:t>e</a:t>
            </a:r>
            <a:r>
              <a:rPr lang="en-US" baseline="30000" dirty="0" smtClean="0">
                <a:sym typeface="Symbol"/>
              </a:rPr>
              <a:t></a:t>
            </a:r>
            <a:endParaRPr lang="en-US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6/9/2010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see a Z?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85460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select events which have two high transverse momentum electrons of opposite charge</a:t>
            </a:r>
          </a:p>
          <a:p>
            <a:r>
              <a:rPr lang="en-US" sz="2400" dirty="0" smtClean="0"/>
              <a:t>We calculate </a:t>
            </a:r>
            <a:r>
              <a:rPr lang="en-US" sz="2400" dirty="0" smtClean="0">
                <a:solidFill>
                  <a:srgbClr val="FFFF00"/>
                </a:solidFill>
              </a:rPr>
              <a:t>invariant mass </a:t>
            </a:r>
            <a:r>
              <a:rPr lang="en-US" sz="2400" dirty="0" smtClean="0"/>
              <a:t>of these electrons: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6/9/2010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1027" name="Picture 3" descr="C:\Documents and Settings\khanov\Desktop\first_z_candidate_u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98710"/>
            <a:ext cx="4419600" cy="315449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48200" y="25908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One event is not enough !</a:t>
            </a:r>
          </a:p>
          <a:p>
            <a:r>
              <a:rPr lang="en-US" sz="2000" dirty="0" smtClean="0"/>
              <a:t>Need many events to see a peak</a:t>
            </a:r>
            <a:endParaRPr lang="en-US" sz="2000" dirty="0"/>
          </a:p>
        </p:txBody>
      </p:sp>
      <p:pic>
        <p:nvPicPr>
          <p:cNvPr id="2050" name="Picture 2" descr="C:\Documents and Settings\khanov\Desktop\ze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352800"/>
            <a:ext cx="3505200" cy="3505200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Higgs?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Like Z, the Higgs boson is unstable and quickly decays into other particles</a:t>
            </a:r>
          </a:p>
          <a:p>
            <a:r>
              <a:rPr lang="en-US" sz="2600" dirty="0" smtClean="0"/>
              <a:t>Light </a:t>
            </a:r>
            <a:r>
              <a:rPr lang="en-US" sz="2600" dirty="0" smtClean="0"/>
              <a:t>Higgs preferably </a:t>
            </a:r>
            <a:r>
              <a:rPr lang="en-US" sz="2600" dirty="0" smtClean="0"/>
              <a:t>decays to a pair of b-quarks</a:t>
            </a:r>
          </a:p>
          <a:p>
            <a:pPr lvl="1"/>
            <a:r>
              <a:rPr lang="en-US" sz="2400" dirty="0" smtClean="0"/>
              <a:t>now that’s another trouble – quarks do not show up as free particles, they undergo </a:t>
            </a:r>
            <a:r>
              <a:rPr lang="en-US" sz="2400" dirty="0" err="1" smtClean="0">
                <a:solidFill>
                  <a:srgbClr val="FFFF00"/>
                </a:solidFill>
              </a:rPr>
              <a:t>hadronization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1"/>
            <a:r>
              <a:rPr lang="en-US" sz="2400" dirty="0" smtClean="0"/>
              <a:t>what you see in the detector is a bunch of collimated particles moving in a narrow cone – a </a:t>
            </a:r>
            <a:r>
              <a:rPr lang="en-US" sz="2400" dirty="0" smtClean="0">
                <a:solidFill>
                  <a:srgbClr val="FFFF00"/>
                </a:solidFill>
              </a:rPr>
              <a:t>jet</a:t>
            </a:r>
          </a:p>
          <a:p>
            <a:pPr lvl="1"/>
            <a:r>
              <a:rPr lang="en-US" sz="2400" dirty="0" smtClean="0"/>
              <a:t>we need to detect events with jets, separate jets produced by b-quarks, calculate their invariant mass, and get our hands on Higgs</a:t>
            </a:r>
            <a:r>
              <a:rPr lang="en-US" sz="2400" dirty="0" smtClean="0"/>
              <a:t>!</a:t>
            </a:r>
          </a:p>
          <a:p>
            <a:r>
              <a:rPr lang="en-US" sz="2400" dirty="0" smtClean="0"/>
              <a:t>Certainly, hard to observe in this decay mode…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decay channels of Higgs boson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Higgs boson can decay to a pair of photons!</a:t>
            </a:r>
          </a:p>
          <a:p>
            <a:r>
              <a:rPr lang="en-US" dirty="0" smtClean="0"/>
              <a:t>Good thing about this decay: easy to observe</a:t>
            </a:r>
          </a:p>
          <a:p>
            <a:pPr lvl="1"/>
            <a:r>
              <a:rPr lang="en-US" dirty="0" smtClean="0"/>
              <a:t>Use electromagnetic calorimeter + tracking (require NO track, since photons do NOT leave tracks in the tracking detectors)</a:t>
            </a:r>
          </a:p>
          <a:p>
            <a:r>
              <a:rPr lang="en-US" dirty="0" smtClean="0"/>
              <a:t>Bad thing – very rare decay… Need a LOT of data to observe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6/9/2010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54D0-544A-4E14-955B-F12A08BCABBF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 noChangeAspect="1"/>
          </p:cNvGrpSpPr>
          <p:nvPr/>
        </p:nvGrpSpPr>
        <p:grpSpPr bwMode="auto">
          <a:xfrm>
            <a:off x="76200" y="1143000"/>
            <a:ext cx="5862638" cy="5478463"/>
            <a:chOff x="3470" y="572"/>
            <a:chExt cx="2120" cy="1981"/>
          </a:xfrm>
        </p:grpSpPr>
        <p:pic>
          <p:nvPicPr>
            <p:cNvPr id="48132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60" y="572"/>
              <a:ext cx="2030" cy="19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8133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 l="20677" t="29120" r="11958" b="23769"/>
            <a:stretch>
              <a:fillRect/>
            </a:stretch>
          </p:blipFill>
          <p:spPr bwMode="auto">
            <a:xfrm>
              <a:off x="3470" y="2115"/>
              <a:ext cx="443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Nielsen</a:t>
            </a:r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D6B6-F8AA-4260-B91C-33E00A760325}" type="slidenum">
              <a:rPr lang="en-US"/>
              <a:pPr/>
              <a:t>25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7494"/>
            <a:ext cx="8229600" cy="799306"/>
          </a:xfrm>
        </p:spPr>
        <p:txBody>
          <a:bodyPr/>
          <a:lstStyle/>
          <a:p>
            <a:r>
              <a:rPr lang="en-US" dirty="0"/>
              <a:t>Higgs Decay to Photons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6190833" y="1219200"/>
            <a:ext cx="2800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Rare decay in SM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6248400" y="3810000"/>
            <a:ext cx="26066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/>
              <a:t>LHC detectors have been optimized to find </a:t>
            </a:r>
            <a:r>
              <a:rPr lang="en-US" sz="2400" dirty="0">
                <a:solidFill>
                  <a:srgbClr val="FFFF99"/>
                </a:solidFill>
              </a:rPr>
              <a:t>this peak!</a:t>
            </a: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 flipH="1" flipV="1">
            <a:off x="4648200" y="3886200"/>
            <a:ext cx="1219200" cy="762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6243638" y="2743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H="1">
            <a:off x="6853238" y="23622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 flipH="1" flipV="1">
            <a:off x="6853238" y="27432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7386638" y="2362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6303963" y="224948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7005638" y="2097088"/>
            <a:ext cx="26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6989763" y="2859088"/>
            <a:ext cx="26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8148638" y="2209800"/>
            <a:ext cx="309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g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8143875" y="2971800"/>
            <a:ext cx="309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g</a:t>
            </a:r>
          </a:p>
        </p:txBody>
      </p:sp>
      <p:sp>
        <p:nvSpPr>
          <p:cNvPr id="48148" name="Freeform 20"/>
          <p:cNvSpPr>
            <a:spLocks/>
          </p:cNvSpPr>
          <p:nvPr/>
        </p:nvSpPr>
        <p:spPr bwMode="auto">
          <a:xfrm>
            <a:off x="7386638" y="2362200"/>
            <a:ext cx="6858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96"/>
              </a:cxn>
              <a:cxn ang="0">
                <a:pos x="96" y="0"/>
              </a:cxn>
              <a:cxn ang="0">
                <a:pos x="144" y="96"/>
              </a:cxn>
              <a:cxn ang="0">
                <a:pos x="192" y="0"/>
              </a:cxn>
              <a:cxn ang="0">
                <a:pos x="240" y="96"/>
              </a:cxn>
              <a:cxn ang="0">
                <a:pos x="288" y="0"/>
              </a:cxn>
              <a:cxn ang="0">
                <a:pos x="336" y="96"/>
              </a:cxn>
              <a:cxn ang="0">
                <a:pos x="384" y="0"/>
              </a:cxn>
              <a:cxn ang="0">
                <a:pos x="432" y="96"/>
              </a:cxn>
            </a:cxnLst>
            <a:rect l="0" t="0" r="r" b="b"/>
            <a:pathLst>
              <a:path w="432" h="96">
                <a:moveTo>
                  <a:pt x="0" y="0"/>
                </a:moveTo>
                <a:cubicBezTo>
                  <a:pt x="16" y="48"/>
                  <a:pt x="32" y="96"/>
                  <a:pt x="48" y="96"/>
                </a:cubicBezTo>
                <a:cubicBezTo>
                  <a:pt x="64" y="96"/>
                  <a:pt x="80" y="0"/>
                  <a:pt x="96" y="0"/>
                </a:cubicBezTo>
                <a:cubicBezTo>
                  <a:pt x="112" y="0"/>
                  <a:pt x="128" y="96"/>
                  <a:pt x="144" y="96"/>
                </a:cubicBezTo>
                <a:cubicBezTo>
                  <a:pt x="160" y="96"/>
                  <a:pt x="176" y="0"/>
                  <a:pt x="192" y="0"/>
                </a:cubicBezTo>
                <a:cubicBezTo>
                  <a:pt x="208" y="0"/>
                  <a:pt x="224" y="96"/>
                  <a:pt x="240" y="96"/>
                </a:cubicBezTo>
                <a:cubicBezTo>
                  <a:pt x="256" y="96"/>
                  <a:pt x="272" y="0"/>
                  <a:pt x="288" y="0"/>
                </a:cubicBezTo>
                <a:cubicBezTo>
                  <a:pt x="304" y="0"/>
                  <a:pt x="320" y="96"/>
                  <a:pt x="336" y="96"/>
                </a:cubicBezTo>
                <a:cubicBezTo>
                  <a:pt x="352" y="96"/>
                  <a:pt x="368" y="0"/>
                  <a:pt x="384" y="0"/>
                </a:cubicBezTo>
                <a:cubicBezTo>
                  <a:pt x="400" y="0"/>
                  <a:pt x="424" y="80"/>
                  <a:pt x="43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Freeform 21"/>
          <p:cNvSpPr>
            <a:spLocks/>
          </p:cNvSpPr>
          <p:nvPr/>
        </p:nvSpPr>
        <p:spPr bwMode="auto">
          <a:xfrm>
            <a:off x="7386638" y="3048000"/>
            <a:ext cx="6858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96"/>
              </a:cxn>
              <a:cxn ang="0">
                <a:pos x="96" y="0"/>
              </a:cxn>
              <a:cxn ang="0">
                <a:pos x="144" y="96"/>
              </a:cxn>
              <a:cxn ang="0">
                <a:pos x="192" y="0"/>
              </a:cxn>
              <a:cxn ang="0">
                <a:pos x="240" y="96"/>
              </a:cxn>
              <a:cxn ang="0">
                <a:pos x="288" y="0"/>
              </a:cxn>
              <a:cxn ang="0">
                <a:pos x="336" y="96"/>
              </a:cxn>
              <a:cxn ang="0">
                <a:pos x="384" y="0"/>
              </a:cxn>
              <a:cxn ang="0">
                <a:pos x="432" y="96"/>
              </a:cxn>
            </a:cxnLst>
            <a:rect l="0" t="0" r="r" b="b"/>
            <a:pathLst>
              <a:path w="432" h="96">
                <a:moveTo>
                  <a:pt x="0" y="0"/>
                </a:moveTo>
                <a:cubicBezTo>
                  <a:pt x="16" y="48"/>
                  <a:pt x="32" y="96"/>
                  <a:pt x="48" y="96"/>
                </a:cubicBezTo>
                <a:cubicBezTo>
                  <a:pt x="64" y="96"/>
                  <a:pt x="80" y="0"/>
                  <a:pt x="96" y="0"/>
                </a:cubicBezTo>
                <a:cubicBezTo>
                  <a:pt x="112" y="0"/>
                  <a:pt x="128" y="96"/>
                  <a:pt x="144" y="96"/>
                </a:cubicBezTo>
                <a:cubicBezTo>
                  <a:pt x="160" y="96"/>
                  <a:pt x="176" y="0"/>
                  <a:pt x="192" y="0"/>
                </a:cubicBezTo>
                <a:cubicBezTo>
                  <a:pt x="208" y="0"/>
                  <a:pt x="224" y="96"/>
                  <a:pt x="240" y="96"/>
                </a:cubicBezTo>
                <a:cubicBezTo>
                  <a:pt x="256" y="96"/>
                  <a:pt x="272" y="0"/>
                  <a:pt x="288" y="0"/>
                </a:cubicBezTo>
                <a:cubicBezTo>
                  <a:pt x="304" y="0"/>
                  <a:pt x="320" y="96"/>
                  <a:pt x="336" y="96"/>
                </a:cubicBezTo>
                <a:cubicBezTo>
                  <a:pt x="352" y="96"/>
                  <a:pt x="368" y="0"/>
                  <a:pt x="384" y="0"/>
                </a:cubicBezTo>
                <a:cubicBezTo>
                  <a:pt x="400" y="0"/>
                  <a:pt x="424" y="80"/>
                  <a:pt x="43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Nielsen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BCB9-5358-4FBF-9851-342C93A38807}" type="slidenum">
              <a:rPr lang="en-US"/>
              <a:pPr/>
              <a:t>26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/>
          <a:lstStyle/>
          <a:p>
            <a:r>
              <a:rPr lang="en-US" dirty="0"/>
              <a:t>Higgs Decay to ZZ</a:t>
            </a:r>
          </a:p>
        </p:txBody>
      </p:sp>
      <p:pic>
        <p:nvPicPr>
          <p:cNvPr id="51203" name="Picture 3" descr="H150_4l.gif                                                    00074C4CMacintosh HD                   C06A3687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812925"/>
            <a:ext cx="6705600" cy="4710113"/>
          </a:xfrm>
          <a:prstGeom prst="rect">
            <a:avLst/>
          </a:prstGeom>
          <a:noFill/>
        </p:spPr>
      </p:pic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990600" y="1219200"/>
            <a:ext cx="6961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Requires precise measurement of </a:t>
            </a:r>
            <a:r>
              <a:rPr lang="en-US" dirty="0" err="1"/>
              <a:t>muon</a:t>
            </a:r>
            <a:r>
              <a:rPr lang="en-US" dirty="0"/>
              <a:t> curvature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measure the mass of a decayed particle using measured </a:t>
            </a:r>
            <a:r>
              <a:rPr lang="en-US" dirty="0" err="1" smtClean="0"/>
              <a:t>momenta</a:t>
            </a:r>
            <a:r>
              <a:rPr lang="en-US" dirty="0" smtClean="0"/>
              <a:t> and energies of its decay products</a:t>
            </a:r>
          </a:p>
          <a:p>
            <a:r>
              <a:rPr lang="en-US" dirty="0" smtClean="0"/>
              <a:t>We can measure the lifetime by looking at the rate at which this type of particle decays or by measuring the mass distribution accurately</a:t>
            </a:r>
          </a:p>
          <a:p>
            <a:r>
              <a:rPr lang="en-US" dirty="0" smtClean="0"/>
              <a:t>Lets try to find a Higgs boson! (next activity)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6/9/2010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54D0-544A-4E14-955B-F12A08BCABBF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80306"/>
          </a:xfrm>
        </p:spPr>
        <p:txBody>
          <a:bodyPr/>
          <a:lstStyle/>
          <a:p>
            <a:r>
              <a:rPr lang="en-US" dirty="0" smtClean="0"/>
              <a:t>What is a particle?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410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Matter around us consists of a few types of particles (both fundamental and just subatomic particles that have some structure):	</a:t>
            </a:r>
          </a:p>
          <a:p>
            <a:pPr lvl="1"/>
            <a:r>
              <a:rPr lang="en-US" dirty="0" smtClean="0"/>
              <a:t>Protons</a:t>
            </a:r>
          </a:p>
          <a:p>
            <a:pPr lvl="1"/>
            <a:r>
              <a:rPr lang="en-US" dirty="0" smtClean="0"/>
              <a:t>Neutrons</a:t>
            </a:r>
          </a:p>
          <a:p>
            <a:pPr lvl="1"/>
            <a:r>
              <a:rPr lang="en-US" dirty="0" smtClean="0"/>
              <a:t>Electrons</a:t>
            </a:r>
          </a:p>
          <a:p>
            <a:pPr lvl="1"/>
            <a:r>
              <a:rPr lang="en-US" dirty="0" smtClean="0"/>
              <a:t>Neutrinos</a:t>
            </a:r>
          </a:p>
          <a:p>
            <a:pPr lvl="1"/>
            <a:r>
              <a:rPr lang="en-US" dirty="0" smtClean="0"/>
              <a:t>Photons</a:t>
            </a:r>
          </a:p>
          <a:p>
            <a:r>
              <a:rPr lang="en-US" dirty="0" smtClean="0"/>
              <a:t>Create a lot of particles on accelerators in collisions of protons and antiprotons or protons and protons, or electrons and protons</a:t>
            </a:r>
          </a:p>
          <a:p>
            <a:pPr lvl="1"/>
            <a:r>
              <a:rPr lang="en-US" dirty="0" smtClean="0"/>
              <a:t>Are these creatures really particles?</a:t>
            </a:r>
            <a:endParaRPr lang="en-US" dirty="0" smtClean="0"/>
          </a:p>
          <a:p>
            <a:pPr lvl="1"/>
            <a:r>
              <a:rPr lang="en-US" dirty="0" smtClean="0"/>
              <a:t>Why?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6/9/2010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54D0-544A-4E14-955B-F12A08BCABB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“Definition” of a particle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a “certain” mass</a:t>
            </a:r>
          </a:p>
          <a:p>
            <a:r>
              <a:rPr lang="en-US" dirty="0" smtClean="0"/>
              <a:t>Has some non-zero lifetime (can be as small as 10</a:t>
            </a:r>
            <a:r>
              <a:rPr lang="en-US" baseline="30000" dirty="0" smtClean="0"/>
              <a:t>-24 </a:t>
            </a:r>
            <a:r>
              <a:rPr lang="en-US" dirty="0" smtClean="0"/>
              <a:t>s, but it is measurable, so we know that it is non-zero)</a:t>
            </a:r>
          </a:p>
          <a:p>
            <a:r>
              <a:rPr lang="en-US" dirty="0" smtClean="0"/>
              <a:t>Has certain quantum numbers like</a:t>
            </a:r>
          </a:p>
          <a:p>
            <a:pPr lvl="1"/>
            <a:r>
              <a:rPr lang="en-US" dirty="0" smtClean="0"/>
              <a:t>Electric charge</a:t>
            </a:r>
          </a:p>
          <a:p>
            <a:pPr lvl="1"/>
            <a:r>
              <a:rPr lang="en-US" dirty="0" smtClean="0"/>
              <a:t>Spin</a:t>
            </a:r>
          </a:p>
          <a:p>
            <a:pPr lvl="1"/>
            <a:r>
              <a:rPr lang="en-US" dirty="0" smtClean="0"/>
              <a:t>Lepton or baryon number</a:t>
            </a:r>
          </a:p>
          <a:p>
            <a:pPr lvl="1"/>
            <a:r>
              <a:rPr lang="en-US" dirty="0" smtClean="0"/>
              <a:t>Charm, or strangeness, etc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6/9/2010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54D0-544A-4E14-955B-F12A08BCABB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Stable and unstable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Things around us look like homogeneous objects, but if you look deeper it’s not true: they are made of tiny particles</a:t>
            </a:r>
          </a:p>
          <a:p>
            <a:endParaRPr lang="en-US" dirty="0" smtClean="0"/>
          </a:p>
          <a:p>
            <a:r>
              <a:rPr lang="en-US" dirty="0" smtClean="0"/>
              <a:t>These particles are stable: left to themselves, they don’t disappear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6/9/2010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54D0-544A-4E14-955B-F12A08BCABBF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34290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matter </a:t>
            </a:r>
            <a:r>
              <a:rPr lang="en-US" dirty="0" smtClean="0">
                <a:sym typeface="Wingdings" pitchFamily="2" charset="2"/>
              </a:rPr>
              <a:t> atoms  electrons + nuclei  protons + neutrons  quarks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decays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macroscopic world, things sooner or later break down into components: trees fall and rot, buildings fall into ruins… we call it decay</a:t>
            </a:r>
          </a:p>
          <a:p>
            <a:r>
              <a:rPr lang="en-US" dirty="0" smtClean="0"/>
              <a:t>In microscopic world, some particles turn themselves into combinations of other particles – this is called particle decay</a:t>
            </a:r>
          </a:p>
          <a:p>
            <a:pPr lvl="1"/>
            <a:r>
              <a:rPr lang="en-US" dirty="0" smtClean="0"/>
              <a:t>E.g. a free neutron (outside a nucleus) turns itself into a proton, an electron, and an antineutrino</a:t>
            </a:r>
          </a:p>
          <a:p>
            <a:r>
              <a:rPr lang="en-US" dirty="0" smtClean="0"/>
              <a:t>It is not possible to tell when a given particle will decay</a:t>
            </a:r>
          </a:p>
          <a:p>
            <a:pPr lvl="1"/>
            <a:r>
              <a:rPr lang="en-US" dirty="0" smtClean="0"/>
              <a:t>in a large group of identical particles the fraction of particles remaining after time t is exp(-t/</a:t>
            </a:r>
            <a:r>
              <a:rPr lang="en-US" dirty="0" smtClean="0">
                <a:sym typeface="Symbol"/>
              </a:rPr>
              <a:t>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ym typeface="Symbol"/>
              </a:rPr>
              <a:t> is called the particle lifetime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6/9/2010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54D0-544A-4E14-955B-F12A08BCABBF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lifetimes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They can be really large</a:t>
            </a:r>
          </a:p>
          <a:p>
            <a:pPr lvl="1"/>
            <a:r>
              <a:rPr lang="en-US" dirty="0" smtClean="0"/>
              <a:t>Protons are usually considered stable, but some models predict that they eventually decay</a:t>
            </a:r>
          </a:p>
          <a:p>
            <a:pPr lvl="1"/>
            <a:r>
              <a:rPr lang="en-US" dirty="0" smtClean="0"/>
              <a:t>Proton lifetime &gt; 10</a:t>
            </a:r>
            <a:r>
              <a:rPr lang="en-US" baseline="30000" dirty="0" smtClean="0"/>
              <a:t>34</a:t>
            </a:r>
            <a:r>
              <a:rPr lang="en-US" dirty="0" smtClean="0"/>
              <a:t> years – no reason to worry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r>
              <a:rPr lang="en-US" dirty="0" smtClean="0">
                <a:sym typeface="Wingdings" pitchFamily="2" charset="2"/>
              </a:rPr>
              <a:t>They can be moderate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 free neutron has lifetime  ~15 min</a:t>
            </a:r>
          </a:p>
          <a:p>
            <a:r>
              <a:rPr lang="en-US" dirty="0" smtClean="0">
                <a:sym typeface="Wingdings" pitchFamily="2" charset="2"/>
              </a:rPr>
              <a:t>They can be really small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Some particles decay almost immediately after they are born – they are called resonances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6/9/2010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54D0-544A-4E14-955B-F12A08BCABBF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930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Lifetime of resonances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556248"/>
            <a:ext cx="2133600" cy="301752"/>
          </a:xfrm>
        </p:spPr>
        <p:txBody>
          <a:bodyPr/>
          <a:lstStyle/>
          <a:p>
            <a:r>
              <a:rPr lang="en-US" dirty="0" smtClean="0"/>
              <a:t>6/9/2010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54D0-544A-4E14-955B-F12A08BCABBF}" type="slidenum">
              <a:rPr lang="en-US" smtClean="0"/>
              <a:t>8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066800"/>
            <a:ext cx="5105400" cy="57912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FF99"/>
                </a:solidFill>
              </a:rPr>
              <a:t>uncertainty </a:t>
            </a:r>
            <a:r>
              <a:rPr lang="en-US" dirty="0" smtClean="0">
                <a:solidFill>
                  <a:srgbClr val="FFFF99"/>
                </a:solidFill>
              </a:rPr>
              <a:t>principle </a:t>
            </a:r>
            <a:r>
              <a:rPr lang="en-US" dirty="0" smtClean="0"/>
              <a:t>provides </a:t>
            </a:r>
            <a:r>
              <a:rPr lang="en-US" dirty="0" smtClean="0"/>
              <a:t>a tool </a:t>
            </a:r>
            <a:r>
              <a:rPr lang="en-US" dirty="0" smtClean="0">
                <a:solidFill>
                  <a:srgbClr val="FFFF99"/>
                </a:solidFill>
              </a:rPr>
              <a:t>for </a:t>
            </a:r>
            <a:r>
              <a:rPr lang="en-US" dirty="0" smtClean="0"/>
              <a:t>characterizing the </a:t>
            </a:r>
            <a:r>
              <a:rPr lang="en-US" dirty="0" smtClean="0">
                <a:solidFill>
                  <a:srgbClr val="FFFF99"/>
                </a:solidFill>
              </a:rPr>
              <a:t>very short-lived </a:t>
            </a:r>
            <a:r>
              <a:rPr lang="en-US" dirty="0" smtClean="0"/>
              <a:t>products produced in high energy collisions in accelerators. The uncertainty principle </a:t>
            </a:r>
            <a:r>
              <a:rPr lang="en-US" dirty="0" smtClean="0"/>
              <a:t>suggests </a:t>
            </a:r>
            <a:r>
              <a:rPr lang="en-US" dirty="0" smtClean="0"/>
              <a:t>that for particles with extremely short lifetimes, there will be a significant uncertainty in the measured energy. The </a:t>
            </a:r>
            <a:r>
              <a:rPr lang="en-US" dirty="0" smtClean="0"/>
              <a:t>measurement </a:t>
            </a:r>
            <a:r>
              <a:rPr lang="en-US" dirty="0" smtClean="0"/>
              <a:t>of the mass energy of an unstable particle a large number of times gives a distribution of energies called </a:t>
            </a:r>
            <a:r>
              <a:rPr lang="en-US" dirty="0" smtClean="0"/>
              <a:t>a </a:t>
            </a:r>
            <a:r>
              <a:rPr lang="en-US" dirty="0" err="1" smtClean="0"/>
              <a:t>Breit</a:t>
            </a:r>
            <a:r>
              <a:rPr lang="en-US" dirty="0" smtClean="0"/>
              <a:t>-Wigner distribution.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If the width of this distribution at half-maximum is labeled </a:t>
            </a:r>
            <a:r>
              <a:rPr lang="en-US" dirty="0" smtClean="0"/>
              <a:t> </a:t>
            </a:r>
            <a:r>
              <a:rPr lang="en-US" sz="3800" b="1" dirty="0" smtClean="0">
                <a:solidFill>
                  <a:srgbClr val="FFFF99"/>
                </a:solidFill>
              </a:rPr>
              <a:t>Γ</a:t>
            </a:r>
            <a:r>
              <a:rPr lang="en-US" dirty="0" smtClean="0"/>
              <a:t> </a:t>
            </a:r>
            <a:r>
              <a:rPr lang="en-US" dirty="0" smtClean="0"/>
              <a:t>, then the uncertainty in energy ΔE could be reasonably expressed </a:t>
            </a:r>
            <a:r>
              <a:rPr lang="en-US" dirty="0" smtClean="0"/>
              <a:t>as                                                 where </a:t>
            </a:r>
            <a:r>
              <a:rPr lang="en-US" sz="4000" b="1" dirty="0" smtClean="0">
                <a:solidFill>
                  <a:srgbClr val="FFFF99"/>
                </a:solidFill>
                <a:sym typeface="Symbol"/>
              </a:rPr>
              <a:t></a:t>
            </a:r>
            <a:r>
              <a:rPr lang="en-US" dirty="0" smtClean="0">
                <a:sym typeface="Symbol"/>
              </a:rPr>
              <a:t> i</a:t>
            </a:r>
            <a:r>
              <a:rPr lang="en-US" dirty="0" smtClean="0"/>
              <a:t>s lifetime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1" name="Picture 3" descr="C:\Documents and Settings\flera\My Documents\My Pictures\BreitWign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371600"/>
            <a:ext cx="3657600" cy="3973689"/>
          </a:xfrm>
          <a:prstGeom prst="rect">
            <a:avLst/>
          </a:prstGeom>
          <a:solidFill>
            <a:schemeClr val="tx1"/>
          </a:solidFill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733800" y="5867400"/>
          <a:ext cx="1649361" cy="774700"/>
        </p:xfrm>
        <a:graphic>
          <a:graphicData uri="http://schemas.openxmlformats.org/presentationml/2006/ole">
            <p:oleObj spid="_x0000_s5122" name="Equation" r:id="rId4" imgW="8380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decays and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Like all processes involving particles, particle decays are driven by fundamental interactions</a:t>
            </a:r>
          </a:p>
          <a:p>
            <a:r>
              <a:rPr lang="en-US" dirty="0" smtClean="0"/>
              <a:t>The particle lifetimes are determined by the type of underlying interaction</a:t>
            </a:r>
          </a:p>
          <a:p>
            <a:pPr lvl="1"/>
            <a:r>
              <a:rPr lang="en-US" dirty="0" smtClean="0"/>
              <a:t>Particles which decay due to strong force have extremely small lifetimes: </a:t>
            </a:r>
            <a:r>
              <a:rPr lang="en-US" dirty="0" smtClean="0">
                <a:sym typeface="Symbol"/>
              </a:rPr>
              <a:t>(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>
                <a:sym typeface="Wingdings" pitchFamily="2" charset="2"/>
              </a:rPr>
              <a:t>p</a:t>
            </a:r>
            <a:r>
              <a:rPr lang="el-GR" dirty="0" smtClean="0">
                <a:latin typeface="Cambria Math"/>
                <a:ea typeface="Cambria Math"/>
                <a:sym typeface="Wingdings" pitchFamily="2" charset="2"/>
              </a:rPr>
              <a:t>π</a:t>
            </a:r>
            <a:r>
              <a:rPr lang="en-US" baseline="30000" dirty="0" smtClean="0">
                <a:latin typeface="Cambria Math"/>
                <a:ea typeface="Cambria Math"/>
                <a:sym typeface="Wingdings" pitchFamily="2" charset="2"/>
              </a:rPr>
              <a:t>0</a:t>
            </a:r>
            <a:r>
              <a:rPr lang="en-US" dirty="0" smtClean="0">
                <a:latin typeface="Cambria Math"/>
                <a:ea typeface="Cambria Math"/>
                <a:sym typeface="Wingdings" pitchFamily="2" charset="2"/>
              </a:rPr>
              <a:t>)=6</a:t>
            </a:r>
            <a:r>
              <a:rPr lang="en-US" dirty="0" smtClean="0">
                <a:latin typeface="Cambria Math"/>
                <a:ea typeface="Cambria Math"/>
                <a:sym typeface="Symbol"/>
              </a:rPr>
              <a:t></a:t>
            </a:r>
            <a:r>
              <a:rPr lang="en-US" dirty="0" smtClean="0">
                <a:latin typeface="Cambria Math"/>
                <a:ea typeface="Cambria Math"/>
                <a:sym typeface="Wingdings" pitchFamily="2" charset="2"/>
              </a:rPr>
              <a:t>10</a:t>
            </a:r>
            <a:r>
              <a:rPr lang="en-US" baseline="30000" dirty="0" smtClean="0">
                <a:latin typeface="Cambria Math"/>
                <a:ea typeface="Cambria Math"/>
                <a:sym typeface="Wingdings" pitchFamily="2" charset="2"/>
              </a:rPr>
              <a:t>‒24</a:t>
            </a:r>
            <a:r>
              <a:rPr lang="en-US" dirty="0" smtClean="0">
                <a:latin typeface="Cambria Math"/>
                <a:ea typeface="Cambria Math"/>
                <a:sym typeface="Wingdings" pitchFamily="2" charset="2"/>
              </a:rPr>
              <a:t> s</a:t>
            </a:r>
          </a:p>
          <a:p>
            <a:pPr lvl="1"/>
            <a:r>
              <a:rPr lang="en-US" dirty="0" smtClean="0"/>
              <a:t>Particles which </a:t>
            </a:r>
            <a:r>
              <a:rPr lang="en-US" dirty="0" smtClean="0"/>
              <a:t>decay due to weak force can have large lifetimes (neutron)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6/9/2010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54D0-544A-4E14-955B-F12A08BCABBF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332</TotalTime>
  <Words>1634</Words>
  <Application>Microsoft Office PowerPoint</Application>
  <PresentationFormat>On-screen Show (4:3)</PresentationFormat>
  <Paragraphs>202</Paragraphs>
  <Slides>27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Verve</vt:lpstr>
      <vt:lpstr>Microsoft Equation 3.0</vt:lpstr>
      <vt:lpstr>Particles and their decays</vt:lpstr>
      <vt:lpstr>Outline</vt:lpstr>
      <vt:lpstr>What is a particle?</vt:lpstr>
      <vt:lpstr>“Definition” of a particle</vt:lpstr>
      <vt:lpstr>Stable and unstable particles</vt:lpstr>
      <vt:lpstr>Particle decays</vt:lpstr>
      <vt:lpstr>Particle lifetimes</vt:lpstr>
      <vt:lpstr>Lifetime of resonances</vt:lpstr>
      <vt:lpstr>Particle decays and forces</vt:lpstr>
      <vt:lpstr>Laws of particle decays</vt:lpstr>
      <vt:lpstr>Observation of particles</vt:lpstr>
      <vt:lpstr>Resonances</vt:lpstr>
      <vt:lpstr>Invariant mass</vt:lpstr>
      <vt:lpstr>Invariant mass as an evidence</vt:lpstr>
      <vt:lpstr>Example: J/ψ particle at ATLAS</vt:lpstr>
      <vt:lpstr>How does a particle decay?</vt:lpstr>
      <vt:lpstr>The Unstable Nucleus</vt:lpstr>
      <vt:lpstr>Nuclear Decay</vt:lpstr>
      <vt:lpstr>Muon Decay</vt:lpstr>
      <vt:lpstr>Missing Mass</vt:lpstr>
      <vt:lpstr>How to find a Higgs boson?</vt:lpstr>
      <vt:lpstr>How to see a Z?</vt:lpstr>
      <vt:lpstr>What about Higgs?</vt:lpstr>
      <vt:lpstr>Other decay channels of Higgs boson</vt:lpstr>
      <vt:lpstr>Higgs Decay to Photons</vt:lpstr>
      <vt:lpstr>Higgs Decay to ZZ</vt:lpstr>
      <vt:lpstr>Conclusions</vt:lpstr>
    </vt:vector>
  </TitlesOfParts>
  <Company>Oklahoma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Particles and their decays</dc:title>
  <dc:creator>Administratr</dc:creator>
  <cp:lastModifiedBy>Administratr</cp:lastModifiedBy>
  <cp:revision>3</cp:revision>
  <dcterms:created xsi:type="dcterms:W3CDTF">2010-06-08T23:35:59Z</dcterms:created>
  <dcterms:modified xsi:type="dcterms:W3CDTF">2010-06-09T05:08:52Z</dcterms:modified>
</cp:coreProperties>
</file>